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61" r:id="rId5"/>
    <p:sldId id="258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D15908-C822-5680-7B72-872CC2D7A2FA}" v="495" dt="2023-07-02T20:09:21.307"/>
    <p1510:client id="{FEC56723-A27C-0F1E-024C-3A01208E889F}" v="3096" dt="2023-06-30T02:00:13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02.07.2023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02.07.2023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02.07.2023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02.07.2023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02.07.2023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02.07.2023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02.07.2023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02.07.2023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02.07.2023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02.07.2023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02.07.2023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02.07.2023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 flipV="1">
            <a:off x="14247962" y="4013170"/>
            <a:ext cx="273170" cy="142815"/>
          </a:xfrm>
        </p:spPr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 flipH="1">
            <a:off x="14521132" y="410265"/>
            <a:ext cx="115018" cy="4847535"/>
          </a:xfrm>
        </p:spPr>
        <p:txBody>
          <a:bodyPr/>
          <a:lstStyle/>
          <a:p>
            <a:endParaRPr lang="de-DE"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6B3B9A95-C510-74FE-DB50-C16300AEC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32" y="2697666"/>
            <a:ext cx="9040483" cy="147704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6B9AC9E-7044-99E2-CB49-FA9CB8C6B6AF}"/>
              </a:ext>
            </a:extLst>
          </p:cNvPr>
          <p:cNvSpPr txBox="1"/>
          <p:nvPr/>
        </p:nvSpPr>
        <p:spPr>
          <a:xfrm>
            <a:off x="11380304" y="5980043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D08B8-1AAC-431F-F576-C4409893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502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1"/>
                </a:solidFill>
                <a:cs typeface="Calibri Light"/>
              </a:rPr>
              <a:t>Metodologia :  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36135B-76F6-0EF1-8246-BDA5C4B251F1}"/>
              </a:ext>
            </a:extLst>
          </p:cNvPr>
          <p:cNvSpPr txBox="1"/>
          <p:nvPr/>
        </p:nvSpPr>
        <p:spPr>
          <a:xfrm>
            <a:off x="843576" y="1917501"/>
            <a:ext cx="1023730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000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endParaRPr lang="pt-BR" sz="3200">
              <a:solidFill>
                <a:schemeClr val="bg1"/>
              </a:solidFill>
              <a:cs typeface="Calibri"/>
            </a:endParaRPr>
          </a:p>
          <a:p>
            <a:endParaRPr lang="pt-BR" sz="2000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0E0D6B9-40C6-87C9-9375-EE40D6081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pt-BR"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3200">
                <a:solidFill>
                  <a:schemeClr val="bg1"/>
                </a:solidFill>
                <a:cs typeface="Calibri"/>
              </a:rPr>
              <a:t>Para esse projeto usamos metodologias ágeis (SCRUM) para um melhor aproveitamento de todos do grupo.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3200">
                <a:solidFill>
                  <a:schemeClr val="bg1"/>
                </a:solidFill>
                <a:cs typeface="Calibri"/>
              </a:rPr>
              <a:t>Nos reunimos por ligações via </a:t>
            </a:r>
            <a:r>
              <a:rPr lang="pt-BR" sz="3200" err="1">
                <a:solidFill>
                  <a:schemeClr val="bg1"/>
                </a:solidFill>
                <a:cs typeface="Calibri"/>
              </a:rPr>
              <a:t>Discord</a:t>
            </a:r>
            <a:r>
              <a:rPr lang="pt-BR" sz="3200">
                <a:solidFill>
                  <a:schemeClr val="bg1"/>
                </a:solidFill>
                <a:cs typeface="Calibri"/>
              </a:rPr>
              <a:t> e nos comunicávamos diariamente via WhatsApp.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3200">
                <a:solidFill>
                  <a:schemeClr val="bg1"/>
                </a:solidFill>
                <a:cs typeface="Calibri"/>
              </a:rPr>
              <a:t>Além de guardar e modificar todo o andamento do projeto via GitHub.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>
              <a:solidFill>
                <a:srgbClr val="FFFFFF"/>
              </a:solidFill>
              <a:cs typeface="Calibri"/>
            </a:endParaRPr>
          </a:p>
          <a:p>
            <a:endParaRPr lang="pt-BR">
              <a:solidFill>
                <a:srgbClr val="000000"/>
              </a:solidFill>
              <a:cs typeface="Calibri"/>
            </a:endParaRPr>
          </a:p>
        </p:txBody>
      </p:sp>
      <p:pic>
        <p:nvPicPr>
          <p:cNvPr id="3" name="Imagem 5" descr="Ícone&#10;&#10;Descrição gerada automaticamente">
            <a:extLst>
              <a:ext uri="{FF2B5EF4-FFF2-40B4-BE49-F238E27FC236}">
                <a16:creationId xmlns:a16="http://schemas.microsoft.com/office/drawing/2014/main" id="{F6BCFCA3-24CF-61FA-7D19-5EFEAF5E8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703" y="490268"/>
            <a:ext cx="1046672" cy="1032294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6E43A095-01EE-DBAA-C83C-A4F787E15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362" y="5349814"/>
            <a:ext cx="1046673" cy="1046673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84765E81-B08C-1806-4616-A9BD446B0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0000">
            <a:off x="9929004" y="5421181"/>
            <a:ext cx="1262333" cy="96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20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D08B8-1AAC-431F-F576-C4409893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502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1"/>
                </a:solidFill>
                <a:cs typeface="Calibri Light"/>
              </a:rPr>
              <a:t>  Onde estamos e novos passos : 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36135B-76F6-0EF1-8246-BDA5C4B251F1}"/>
              </a:ext>
            </a:extLst>
          </p:cNvPr>
          <p:cNvSpPr txBox="1"/>
          <p:nvPr/>
        </p:nvSpPr>
        <p:spPr>
          <a:xfrm>
            <a:off x="843576" y="1917501"/>
            <a:ext cx="1023730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000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endParaRPr lang="pt-BR" sz="3200">
              <a:solidFill>
                <a:schemeClr val="bg1"/>
              </a:solidFill>
              <a:cs typeface="Calibri"/>
            </a:endParaRPr>
          </a:p>
          <a:p>
            <a:endParaRPr lang="pt-BR" sz="2000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0E0D6B9-40C6-87C9-9375-EE40D6081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pt-BR"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3200">
                <a:solidFill>
                  <a:schemeClr val="bg1"/>
                </a:solidFill>
                <a:cs typeface="Calibri"/>
              </a:rPr>
              <a:t>Atualmente estamos satisfeitos com o progresso que fizemos nessa versão atual do </a:t>
            </a:r>
            <a:r>
              <a:rPr lang="pt-BR" sz="3200" err="1">
                <a:solidFill>
                  <a:schemeClr val="bg1"/>
                </a:solidFill>
                <a:cs typeface="Calibri"/>
              </a:rPr>
              <a:t>Rhythmicity</a:t>
            </a:r>
            <a:r>
              <a:rPr lang="pt-BR" sz="3200">
                <a:solidFill>
                  <a:schemeClr val="bg1"/>
                </a:solidFill>
                <a:cs typeface="Calibri"/>
              </a:rPr>
              <a:t>, porém temos planos de melhorias nos sistemas de aluguel de instrumentos e na qualidade dos nossos materiais das aulas ( já que não produzimos algum literalmente 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sz="3200">
              <a:solidFill>
                <a:schemeClr val="bg1"/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>
              <a:solidFill>
                <a:srgbClr val="FFFFFF"/>
              </a:solidFill>
              <a:cs typeface="Calibri"/>
            </a:endParaRPr>
          </a:p>
          <a:p>
            <a:endParaRPr lang="pt-BR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8701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D08B8-1AAC-431F-F576-C4409893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4789988" y="1371539"/>
            <a:ext cx="3013495" cy="333526"/>
          </a:xfrm>
        </p:spPr>
        <p:txBody>
          <a:bodyPr>
            <a:normAutofit fontScale="90000"/>
          </a:bodyPr>
          <a:lstStyle/>
          <a:p>
            <a:endParaRPr lang="pt-BR" b="1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36135B-76F6-0EF1-8246-BDA5C4B251F1}"/>
              </a:ext>
            </a:extLst>
          </p:cNvPr>
          <p:cNvSpPr txBox="1"/>
          <p:nvPr/>
        </p:nvSpPr>
        <p:spPr>
          <a:xfrm>
            <a:off x="843576" y="1917501"/>
            <a:ext cx="1023730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000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endParaRPr lang="pt-BR" sz="3200">
              <a:solidFill>
                <a:schemeClr val="bg1"/>
              </a:solidFill>
              <a:cs typeface="Calibri"/>
            </a:endParaRPr>
          </a:p>
          <a:p>
            <a:endParaRPr lang="pt-BR" sz="2000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0E0D6B9-40C6-87C9-9375-EE40D6081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pt-BR"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sz="3200">
              <a:solidFill>
                <a:schemeClr val="bg1"/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>
              <a:solidFill>
                <a:srgbClr val="FFFFFF"/>
              </a:solidFill>
              <a:cs typeface="Calibri"/>
            </a:endParaRPr>
          </a:p>
          <a:p>
            <a:endParaRPr lang="pt-BR">
              <a:solidFill>
                <a:srgbClr val="000000"/>
              </a:solidFill>
              <a:cs typeface="Calibri"/>
            </a:endParaRPr>
          </a:p>
        </p:txBody>
      </p:sp>
      <p:pic>
        <p:nvPicPr>
          <p:cNvPr id="5" name="Imagem 6" descr="Homem posando para foto&#10;&#10;Descrição gerada automaticamente">
            <a:extLst>
              <a:ext uri="{FF2B5EF4-FFF2-40B4-BE49-F238E27FC236}">
                <a16:creationId xmlns:a16="http://schemas.microsoft.com/office/drawing/2014/main" id="{2BD7F66C-DBFA-C8AF-83B1-27164D06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50" y="4242759"/>
            <a:ext cx="1894936" cy="1923690"/>
          </a:xfrm>
          <a:prstGeom prst="ellipse">
            <a:avLst/>
          </a:prstGeom>
        </p:spPr>
      </p:pic>
      <p:pic>
        <p:nvPicPr>
          <p:cNvPr id="12" name="Imagem 12" descr="Homem de terno e gravata&#10;&#10;Descrição gerada automaticamente">
            <a:extLst>
              <a:ext uri="{FF2B5EF4-FFF2-40B4-BE49-F238E27FC236}">
                <a16:creationId xmlns:a16="http://schemas.microsoft.com/office/drawing/2014/main" id="{F9480CA4-DE84-51EF-18E3-DBF5FB6B9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804" y="1708120"/>
            <a:ext cx="1827901" cy="1831496"/>
          </a:xfrm>
          <a:prstGeom prst="ellipse">
            <a:avLst/>
          </a:prstGeom>
        </p:spPr>
      </p:pic>
      <p:pic>
        <p:nvPicPr>
          <p:cNvPr id="15" name="Imagem 15" descr="Homem segurando telefone celular na mão&#10;&#10;Descrição gerada automaticamente">
            <a:extLst>
              <a:ext uri="{FF2B5EF4-FFF2-40B4-BE49-F238E27FC236}">
                <a16:creationId xmlns:a16="http://schemas.microsoft.com/office/drawing/2014/main" id="{D7215ECC-F6A3-B98E-6994-94E7B7EC2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49" y="1552802"/>
            <a:ext cx="1894936" cy="1926472"/>
          </a:xfrm>
          <a:prstGeom prst="ellipse">
            <a:avLst/>
          </a:prstGeom>
        </p:spPr>
      </p:pic>
      <p:pic>
        <p:nvPicPr>
          <p:cNvPr id="16" name="Imagem 16" descr="Mulher de cabelo cacheado&#10;&#10;Descrição gerada automaticamente">
            <a:extLst>
              <a:ext uri="{FF2B5EF4-FFF2-40B4-BE49-F238E27FC236}">
                <a16:creationId xmlns:a16="http://schemas.microsoft.com/office/drawing/2014/main" id="{A0F51E2A-39B5-156A-3253-79117A8A3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3268" y="3857125"/>
            <a:ext cx="1837427" cy="1861073"/>
          </a:xfrm>
          <a:prstGeom prst="ellipse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B6983F7-D32E-226C-D813-7116FBF269A0}"/>
              </a:ext>
            </a:extLst>
          </p:cNvPr>
          <p:cNvSpPr txBox="1"/>
          <p:nvPr/>
        </p:nvSpPr>
        <p:spPr>
          <a:xfrm>
            <a:off x="612477" y="3646098"/>
            <a:ext cx="37352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>
                <a:solidFill>
                  <a:srgbClr val="FFFFFF"/>
                </a:solidFill>
                <a:latin typeface="Calibri Light"/>
                <a:cs typeface="Calibri Light"/>
              </a:rPr>
              <a:t>Gabriel </a:t>
            </a:r>
            <a:r>
              <a:rPr lang="pt-BR" sz="2000" b="1" err="1">
                <a:solidFill>
                  <a:srgbClr val="FFFFFF"/>
                </a:solidFill>
                <a:latin typeface="Calibri Light"/>
                <a:cs typeface="Calibri Light"/>
              </a:rPr>
              <a:t>Apocalypse</a:t>
            </a:r>
            <a:r>
              <a:rPr lang="pt-BR" sz="2000" b="1">
                <a:solidFill>
                  <a:srgbClr val="FFFFFF"/>
                </a:solidFill>
                <a:latin typeface="Calibri Light"/>
                <a:cs typeface="Calibri Light"/>
              </a:rPr>
              <a:t> </a:t>
            </a:r>
            <a:endParaRPr lang="pt-BR" sz="2000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A7AD9E5-97EE-2CC0-55A0-95653A613C30}"/>
              </a:ext>
            </a:extLst>
          </p:cNvPr>
          <p:cNvSpPr txBox="1"/>
          <p:nvPr/>
        </p:nvSpPr>
        <p:spPr>
          <a:xfrm>
            <a:off x="3372928" y="61765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rgbClr val="FFFFFF"/>
                </a:solidFill>
                <a:latin typeface="Calibri Light"/>
                <a:cs typeface="Calibri Light"/>
              </a:rPr>
              <a:t>Lucas </a:t>
            </a:r>
            <a:r>
              <a:rPr lang="pt-BR" b="1" err="1">
                <a:solidFill>
                  <a:srgbClr val="FFFFFF"/>
                </a:solidFill>
                <a:latin typeface="Calibri Light"/>
                <a:cs typeface="Calibri Light"/>
              </a:rPr>
              <a:t>Hauck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FBF23E1-4F0A-0A79-E921-17E9FFCC763A}"/>
              </a:ext>
            </a:extLst>
          </p:cNvPr>
          <p:cNvSpPr txBox="1"/>
          <p:nvPr/>
        </p:nvSpPr>
        <p:spPr>
          <a:xfrm>
            <a:off x="6435306" y="35454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err="1">
                <a:solidFill>
                  <a:srgbClr val="FFFFFF"/>
                </a:solidFill>
                <a:latin typeface="Calibri Light"/>
              </a:rPr>
              <a:t>Luis</a:t>
            </a:r>
            <a:r>
              <a:rPr lang="pt-BR" b="1">
                <a:solidFill>
                  <a:srgbClr val="FFFFFF"/>
                </a:solidFill>
                <a:latin typeface="Calibri Light"/>
              </a:rPr>
              <a:t> </a:t>
            </a:r>
            <a:r>
              <a:rPr lang="pt-BR" b="1" err="1">
                <a:solidFill>
                  <a:srgbClr val="FFFFFF"/>
                </a:solidFill>
                <a:latin typeface="Calibri Light"/>
              </a:rPr>
              <a:t>Werkhaizer</a:t>
            </a:r>
            <a:r>
              <a:rPr lang="pt-BR" b="1">
                <a:solidFill>
                  <a:srgbClr val="FFFFFF"/>
                </a:solidFill>
                <a:latin typeface="Calibri Light"/>
              </a:rPr>
              <a:t> </a:t>
            </a:r>
            <a:r>
              <a:rPr lang="pt-BR">
                <a:solidFill>
                  <a:srgbClr val="FFFFFF"/>
                </a:solidFill>
                <a:latin typeface="Calibri Light"/>
                <a:cs typeface="Calibri Light"/>
              </a:rPr>
              <a:t>​</a:t>
            </a:r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94A8EF8-CA97-16DF-1BFB-AFDCE66E36DD}"/>
              </a:ext>
            </a:extLst>
          </p:cNvPr>
          <p:cNvSpPr txBox="1"/>
          <p:nvPr/>
        </p:nvSpPr>
        <p:spPr>
          <a:xfrm>
            <a:off x="9512060" y="573081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rgbClr val="FFFFFF"/>
                </a:solidFill>
                <a:latin typeface="Calibri Light"/>
                <a:cs typeface="Calibri Light"/>
              </a:rPr>
              <a:t>Felipe Vilhena</a:t>
            </a:r>
            <a:r>
              <a:rPr lang="pt-BR">
                <a:solidFill>
                  <a:srgbClr val="FFFFFF"/>
                </a:solidFill>
                <a:latin typeface="Calibri Light"/>
                <a:cs typeface="Calibri Light"/>
              </a:rPr>
              <a:t>​</a:t>
            </a:r>
            <a:endParaRPr lang="pt-BR">
              <a:cs typeface="Calibri" panose="020F0502020204030204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7B47BE7-C800-5124-7E27-221AA921BF7F}"/>
              </a:ext>
            </a:extLst>
          </p:cNvPr>
          <p:cNvSpPr txBox="1"/>
          <p:nvPr/>
        </p:nvSpPr>
        <p:spPr>
          <a:xfrm>
            <a:off x="842513" y="612476"/>
            <a:ext cx="4267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b="1">
                <a:solidFill>
                  <a:srgbClr val="FFFFFF"/>
                </a:solidFill>
                <a:latin typeface="Calibri Light"/>
                <a:cs typeface="Calibri Light"/>
              </a:rPr>
              <a:t>Componentes :</a:t>
            </a:r>
          </a:p>
        </p:txBody>
      </p:sp>
    </p:spTree>
    <p:extLst>
      <p:ext uri="{BB962C8B-B14F-4D97-AF65-F5344CB8AC3E}">
        <p14:creationId xmlns:p14="http://schemas.microsoft.com/office/powerpoint/2010/main" val="342186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D08B8-1AAC-431F-F576-C4409893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4789988" y="1371539"/>
            <a:ext cx="3013495" cy="333526"/>
          </a:xfrm>
        </p:spPr>
        <p:txBody>
          <a:bodyPr>
            <a:normAutofit fontScale="90000"/>
          </a:bodyPr>
          <a:lstStyle/>
          <a:p>
            <a:endParaRPr lang="pt-BR" b="1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36135B-76F6-0EF1-8246-BDA5C4B251F1}"/>
              </a:ext>
            </a:extLst>
          </p:cNvPr>
          <p:cNvSpPr txBox="1"/>
          <p:nvPr/>
        </p:nvSpPr>
        <p:spPr>
          <a:xfrm>
            <a:off x="3503388" y="2291312"/>
            <a:ext cx="1023730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8800" b="1">
                <a:latin typeface="Verdana"/>
                <a:ea typeface="Verdana"/>
                <a:cs typeface="Calibri"/>
              </a:rPr>
              <a:t>BRIGADO !</a:t>
            </a:r>
          </a:p>
          <a:p>
            <a:endParaRPr lang="pt-BR" sz="2000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0E0D6B9-40C6-87C9-9375-EE40D6081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0351" y="228570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pt-BR"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 sz="3200">
              <a:solidFill>
                <a:schemeClr val="bg1"/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t-BR">
              <a:solidFill>
                <a:srgbClr val="FFFFFF"/>
              </a:solidFill>
              <a:cs typeface="Calibri"/>
            </a:endParaRPr>
          </a:p>
          <a:p>
            <a:endParaRPr lang="pt-BR">
              <a:solidFill>
                <a:srgbClr val="000000"/>
              </a:solidFill>
              <a:cs typeface="Calibr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A7AD9E5-97EE-2CC0-55A0-95653A613C30}"/>
              </a:ext>
            </a:extLst>
          </p:cNvPr>
          <p:cNvSpPr txBox="1"/>
          <p:nvPr/>
        </p:nvSpPr>
        <p:spPr>
          <a:xfrm>
            <a:off x="3372928" y="61765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b="1">
              <a:solidFill>
                <a:srgbClr val="FFFFFF"/>
              </a:solidFill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FBF23E1-4F0A-0A79-E921-17E9FFCC763A}"/>
              </a:ext>
            </a:extLst>
          </p:cNvPr>
          <p:cNvSpPr txBox="1"/>
          <p:nvPr/>
        </p:nvSpPr>
        <p:spPr>
          <a:xfrm>
            <a:off x="6435306" y="35454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>
              <a:solidFill>
                <a:srgbClr val="FFFFFF"/>
              </a:solidFill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94A8EF8-CA97-16DF-1BFB-AFDCE66E36DD}"/>
              </a:ext>
            </a:extLst>
          </p:cNvPr>
          <p:cNvSpPr txBox="1"/>
          <p:nvPr/>
        </p:nvSpPr>
        <p:spPr>
          <a:xfrm>
            <a:off x="9512060" y="573081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>
              <a:solidFill>
                <a:srgbClr val="FFFFFF"/>
              </a:solidFill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7B47BE7-C800-5124-7E27-221AA921BF7F}"/>
              </a:ext>
            </a:extLst>
          </p:cNvPr>
          <p:cNvSpPr txBox="1"/>
          <p:nvPr/>
        </p:nvSpPr>
        <p:spPr>
          <a:xfrm>
            <a:off x="842513" y="612476"/>
            <a:ext cx="4267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4400" b="1">
              <a:solidFill>
                <a:srgbClr val="FFFFFF"/>
              </a:solidFill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3" name="Imagem 5">
            <a:extLst>
              <a:ext uri="{FF2B5EF4-FFF2-40B4-BE49-F238E27FC236}">
                <a16:creationId xmlns:a16="http://schemas.microsoft.com/office/drawing/2014/main" id="{C8382C69-5F62-3D71-EF06-F877C3715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796" y="2292653"/>
            <a:ext cx="1708031" cy="11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0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D08B8-1AAC-431F-F576-C4409893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502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1"/>
                </a:solidFill>
                <a:cs typeface="Calibri Light"/>
              </a:rPr>
              <a:t>Laura: 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36135B-76F6-0EF1-8246-BDA5C4B251F1}"/>
              </a:ext>
            </a:extLst>
          </p:cNvPr>
          <p:cNvSpPr txBox="1"/>
          <p:nvPr/>
        </p:nvSpPr>
        <p:spPr>
          <a:xfrm>
            <a:off x="843576" y="1917501"/>
            <a:ext cx="10237304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000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r>
              <a:rPr lang="pt-BR" sz="2000" b="1" dirty="0">
                <a:solidFill>
                  <a:schemeClr val="bg1"/>
                </a:solidFill>
                <a:latin typeface="Verdana"/>
                <a:ea typeface="Verdana"/>
                <a:cs typeface="Calibri"/>
              </a:rPr>
              <a:t>• </a:t>
            </a:r>
            <a:r>
              <a:rPr lang="pt-BR" sz="3200" dirty="0">
                <a:solidFill>
                  <a:schemeClr val="bg1"/>
                </a:solidFill>
                <a:cs typeface="Calibri"/>
              </a:rPr>
              <a:t>Idade:  19 anos </a:t>
            </a:r>
            <a:endParaRPr lang="pt-BR" dirty="0">
              <a:solidFill>
                <a:schemeClr val="bg1"/>
              </a:solidFill>
              <a:cs typeface="Calibri"/>
            </a:endParaRPr>
          </a:p>
          <a:p>
            <a:r>
              <a:rPr lang="pt-BR" sz="2000" b="1" dirty="0">
                <a:solidFill>
                  <a:schemeClr val="bg1"/>
                </a:solidFill>
                <a:latin typeface="Verdana"/>
                <a:ea typeface="Verdana"/>
                <a:cs typeface="Calibri"/>
              </a:rPr>
              <a:t>• </a:t>
            </a:r>
            <a:r>
              <a:rPr lang="pt-BR" sz="3200" dirty="0">
                <a:solidFill>
                  <a:schemeClr val="bg1"/>
                </a:solidFill>
                <a:latin typeface="Calibri"/>
                <a:ea typeface="Verdana"/>
                <a:cs typeface="Calibri"/>
              </a:rPr>
              <a:t>Profissão: Estudante  de CC</a:t>
            </a:r>
            <a:endParaRPr lang="pt-BR" sz="3200" dirty="0">
              <a:solidFill>
                <a:schemeClr val="bg1"/>
              </a:solidFill>
              <a:ea typeface="Verdana"/>
              <a:cs typeface="Calibri"/>
            </a:endParaRPr>
          </a:p>
          <a:p>
            <a:r>
              <a:rPr lang="pt-BR" sz="2000" b="1" dirty="0">
                <a:solidFill>
                  <a:schemeClr val="bg1"/>
                </a:solidFill>
                <a:latin typeface="Verdana"/>
                <a:ea typeface="Verdana"/>
                <a:cs typeface="Calibri"/>
              </a:rPr>
              <a:t>• </a:t>
            </a:r>
            <a:r>
              <a:rPr lang="pt-BR" sz="3200" dirty="0">
                <a:solidFill>
                  <a:schemeClr val="bg1"/>
                </a:solidFill>
                <a:cs typeface="Calibri"/>
              </a:rPr>
              <a:t>Hobbies: Jogar no PC, tocar piano</a:t>
            </a:r>
            <a:endParaRPr lang="pt-BR" dirty="0">
              <a:solidFill>
                <a:schemeClr val="bg1"/>
              </a:solidFill>
              <a:cs typeface="Calibri" panose="020F0502020204030204"/>
            </a:endParaRPr>
          </a:p>
          <a:p>
            <a:r>
              <a:rPr lang="pt-BR" sz="2000" b="1" dirty="0">
                <a:solidFill>
                  <a:schemeClr val="bg1"/>
                </a:solidFill>
                <a:latin typeface="Verdana"/>
                <a:ea typeface="Verdana"/>
                <a:cs typeface="Calibri"/>
              </a:rPr>
              <a:t>• </a:t>
            </a:r>
            <a:r>
              <a:rPr lang="pt-BR" sz="3200" dirty="0">
                <a:solidFill>
                  <a:schemeClr val="bg1"/>
                </a:solidFill>
                <a:latin typeface="Calibri"/>
                <a:ea typeface="Verdana"/>
                <a:cs typeface="Calibri"/>
              </a:rPr>
              <a:t>Interesses: Aprender violão</a:t>
            </a:r>
            <a:endParaRPr lang="pt-BR" dirty="0">
              <a:solidFill>
                <a:schemeClr val="bg1"/>
              </a:solidFill>
              <a:cs typeface="Calibri"/>
            </a:endParaRPr>
          </a:p>
          <a:p>
            <a:endParaRPr lang="pt-BR" sz="3200" dirty="0">
              <a:solidFill>
                <a:schemeClr val="bg1"/>
              </a:solidFill>
              <a:latin typeface="Calibri" panose="020F0502020204030204"/>
              <a:ea typeface="Verdana"/>
              <a:cs typeface="Calibri"/>
            </a:endParaRPr>
          </a:p>
          <a:p>
            <a:endParaRPr lang="pt-BR" sz="3200">
              <a:solidFill>
                <a:schemeClr val="bg1"/>
              </a:solidFill>
              <a:latin typeface="Calibri" panose="020F0502020204030204"/>
              <a:ea typeface="Verdana"/>
              <a:cs typeface="Calibri"/>
            </a:endParaRPr>
          </a:p>
          <a:p>
            <a:endParaRPr lang="pt-BR" sz="2000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</p:txBody>
      </p:sp>
      <p:pic>
        <p:nvPicPr>
          <p:cNvPr id="5" name="Imagem 5" descr="Pessoa de cabelos curtos usando óculos&#10;&#10;Descrição gerada automaticamente">
            <a:extLst>
              <a:ext uri="{FF2B5EF4-FFF2-40B4-BE49-F238E27FC236}">
                <a16:creationId xmlns:a16="http://schemas.microsoft.com/office/drawing/2014/main" id="{6404875D-C0DA-30F8-E328-5B9B8CF68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1696" y="1033178"/>
            <a:ext cx="4067175" cy="4067175"/>
          </a:xfrm>
        </p:spPr>
      </p:pic>
    </p:spTree>
    <p:extLst>
      <p:ext uri="{BB962C8B-B14F-4D97-AF65-F5344CB8AC3E}">
        <p14:creationId xmlns:p14="http://schemas.microsoft.com/office/powerpoint/2010/main" val="548355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D08B8-1AAC-431F-F576-C4409893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502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1"/>
                </a:solidFill>
                <a:cs typeface="Calibri Light"/>
              </a:rPr>
              <a:t>Problemas enfrentados por ela : 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36135B-76F6-0EF1-8246-BDA5C4B251F1}"/>
              </a:ext>
            </a:extLst>
          </p:cNvPr>
          <p:cNvSpPr txBox="1"/>
          <p:nvPr/>
        </p:nvSpPr>
        <p:spPr>
          <a:xfrm>
            <a:off x="843576" y="1917501"/>
            <a:ext cx="10237304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000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r>
              <a:rPr lang="pt-BR" sz="2000" b="1" dirty="0">
                <a:solidFill>
                  <a:schemeClr val="bg1"/>
                </a:solidFill>
                <a:latin typeface="Verdana"/>
                <a:ea typeface="Verdana"/>
                <a:cs typeface="Calibri"/>
              </a:rPr>
              <a:t>• </a:t>
            </a:r>
            <a:r>
              <a:rPr lang="pt-BR" sz="3200" dirty="0">
                <a:solidFill>
                  <a:schemeClr val="bg1"/>
                </a:solidFill>
                <a:cs typeface="Calibri"/>
              </a:rPr>
              <a:t>Falta de concentração  </a:t>
            </a:r>
            <a:endParaRPr lang="pt-BR" dirty="0">
              <a:solidFill>
                <a:schemeClr val="bg1"/>
              </a:solidFill>
              <a:cs typeface="Calibri"/>
            </a:endParaRPr>
          </a:p>
          <a:p>
            <a:r>
              <a:rPr lang="pt-BR" sz="2000" b="1" dirty="0">
                <a:solidFill>
                  <a:schemeClr val="bg1"/>
                </a:solidFill>
                <a:latin typeface="Verdana"/>
                <a:ea typeface="Verdana"/>
                <a:cs typeface="Calibri"/>
              </a:rPr>
              <a:t>• </a:t>
            </a:r>
            <a:r>
              <a:rPr lang="pt-BR" sz="3200" dirty="0">
                <a:solidFill>
                  <a:schemeClr val="bg1"/>
                </a:solidFill>
                <a:latin typeface="Calibri"/>
                <a:ea typeface="Verdana"/>
                <a:cs typeface="Calibri"/>
              </a:rPr>
              <a:t>Ansiedade por não achar aulas curtas</a:t>
            </a:r>
            <a:endParaRPr lang="pt-BR" sz="3200" dirty="0">
              <a:solidFill>
                <a:schemeClr val="bg1"/>
              </a:solidFill>
              <a:ea typeface="Verdana"/>
              <a:cs typeface="Calibri"/>
            </a:endParaRPr>
          </a:p>
          <a:p>
            <a:r>
              <a:rPr lang="pt-BR" sz="2000" b="1" dirty="0">
                <a:solidFill>
                  <a:schemeClr val="bg1"/>
                </a:solidFill>
                <a:latin typeface="Verdana"/>
                <a:ea typeface="Verdana"/>
                <a:cs typeface="Calibri"/>
              </a:rPr>
              <a:t>• </a:t>
            </a:r>
            <a:r>
              <a:rPr lang="pt-BR" sz="3200" dirty="0">
                <a:solidFill>
                  <a:schemeClr val="bg1"/>
                </a:solidFill>
                <a:cs typeface="Calibri"/>
              </a:rPr>
              <a:t>Procrastinação 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sz="2000" b="1" dirty="0">
                <a:solidFill>
                  <a:schemeClr val="bg1"/>
                </a:solidFill>
                <a:latin typeface="Verdana"/>
                <a:ea typeface="Verdana"/>
                <a:cs typeface="Calibri"/>
              </a:rPr>
              <a:t>• </a:t>
            </a:r>
            <a:r>
              <a:rPr lang="pt-BR" sz="3200" dirty="0">
                <a:solidFill>
                  <a:schemeClr val="bg1"/>
                </a:solidFill>
                <a:cs typeface="Calibri"/>
              </a:rPr>
              <a:t>Muito material solto no youtube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sz="2000" b="1" dirty="0">
                <a:solidFill>
                  <a:schemeClr val="bg1"/>
                </a:solidFill>
                <a:latin typeface="Verdana"/>
                <a:ea typeface="Verdana"/>
                <a:cs typeface="Calibri"/>
              </a:rPr>
              <a:t>• </a:t>
            </a:r>
            <a:r>
              <a:rPr lang="pt-BR" sz="3200" dirty="0">
                <a:solidFill>
                  <a:schemeClr val="bg1"/>
                </a:solidFill>
                <a:latin typeface="Calibri"/>
                <a:ea typeface="Verdana"/>
                <a:cs typeface="Calibri"/>
              </a:rPr>
              <a:t>Mesmo sabendo teoria musical, não sabe por onde começar no violão</a:t>
            </a:r>
            <a:endParaRPr lang="pt-BR" sz="3200" dirty="0">
              <a:solidFill>
                <a:schemeClr val="bg1"/>
              </a:solidFill>
              <a:cs typeface="Calibri"/>
            </a:endParaRPr>
          </a:p>
          <a:p>
            <a:endParaRPr lang="pt-BR" sz="2000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846C03D-DA0C-75E5-935A-9E44E46D33DF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6112705" y="3148341"/>
            <a:ext cx="1633268" cy="3028622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704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D08B8-1AAC-431F-F576-C4409893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502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1"/>
                </a:solidFill>
                <a:cs typeface="Calibri Light"/>
              </a:rPr>
              <a:t>Publico -Alvo : 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36135B-76F6-0EF1-8246-BDA5C4B251F1}"/>
              </a:ext>
            </a:extLst>
          </p:cNvPr>
          <p:cNvSpPr txBox="1"/>
          <p:nvPr/>
        </p:nvSpPr>
        <p:spPr>
          <a:xfrm>
            <a:off x="843576" y="1917501"/>
            <a:ext cx="10237304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000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r>
              <a:rPr lang="pt-BR" sz="2000" b="1">
                <a:solidFill>
                  <a:schemeClr val="bg1"/>
                </a:solidFill>
                <a:latin typeface="Verdana"/>
                <a:ea typeface="Verdana"/>
                <a:cs typeface="Calibri"/>
              </a:rPr>
              <a:t>• </a:t>
            </a:r>
            <a:r>
              <a:rPr lang="pt-BR" sz="3200">
                <a:solidFill>
                  <a:schemeClr val="bg1"/>
                </a:solidFill>
                <a:latin typeface="Calibri"/>
                <a:ea typeface="Verdana"/>
                <a:cs typeface="Calibri"/>
              </a:rPr>
              <a:t>Temos o foco em pessoas que não tem tempo e/ou dinheiro para investir e aprender algum instrumento.</a:t>
            </a:r>
          </a:p>
          <a:p>
            <a:endParaRPr lang="pt-BR" sz="3200">
              <a:solidFill>
                <a:schemeClr val="bg1"/>
              </a:solidFill>
              <a:ea typeface="Verdana"/>
              <a:cs typeface="Calibri"/>
            </a:endParaRP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23D04720-30C1-309D-CC9C-6DCB17382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608" y="4091212"/>
            <a:ext cx="2743200" cy="2557463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E70AD4A-6EAA-E00C-8334-92324DCDDED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6256479" y="3004568"/>
            <a:ext cx="1575758" cy="3172395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1848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D08B8-1AAC-431F-F576-C4409893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502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1"/>
                </a:solidFill>
                <a:cs typeface="Calibri Light"/>
              </a:rPr>
              <a:t>Um estudo feito pela Microsoft aponta : 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36135B-76F6-0EF1-8246-BDA5C4B251F1}"/>
              </a:ext>
            </a:extLst>
          </p:cNvPr>
          <p:cNvSpPr txBox="1"/>
          <p:nvPr/>
        </p:nvSpPr>
        <p:spPr>
          <a:xfrm>
            <a:off x="843576" y="1917501"/>
            <a:ext cx="1023730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000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endParaRPr lang="pt-BR" sz="3200">
              <a:solidFill>
                <a:schemeClr val="bg1"/>
              </a:solidFill>
              <a:cs typeface="Calibri"/>
            </a:endParaRPr>
          </a:p>
          <a:p>
            <a:endParaRPr lang="pt-BR" sz="2000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0E0D6B9-40C6-87C9-9375-EE40D6081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pt-BR"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3200">
                <a:solidFill>
                  <a:schemeClr val="bg1"/>
                </a:solidFill>
                <a:cs typeface="Calibri"/>
              </a:rPr>
              <a:t>O tempo médio de atenção das pessoas caiu de 12 segundos em 2000 para 8 segundos, em 2013 ( ano que foi realizada ).</a:t>
            </a:r>
          </a:p>
          <a:p>
            <a:endParaRPr lang="pt-BR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1302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D08B8-1AAC-431F-F576-C4409893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502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1"/>
                </a:solidFill>
                <a:cs typeface="Calibri Light"/>
              </a:rPr>
              <a:t>Pensando nisso criamos o :  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36135B-76F6-0EF1-8246-BDA5C4B251F1}"/>
              </a:ext>
            </a:extLst>
          </p:cNvPr>
          <p:cNvSpPr txBox="1"/>
          <p:nvPr/>
        </p:nvSpPr>
        <p:spPr>
          <a:xfrm>
            <a:off x="843576" y="1917501"/>
            <a:ext cx="1023730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000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endParaRPr lang="pt-BR" sz="3200">
              <a:solidFill>
                <a:schemeClr val="bg1"/>
              </a:solidFill>
              <a:cs typeface="Calibri"/>
            </a:endParaRPr>
          </a:p>
          <a:p>
            <a:endParaRPr lang="pt-BR" sz="2000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0E0D6B9-40C6-87C9-9375-EE40D6081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pt-BR"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3200">
                <a:solidFill>
                  <a:schemeClr val="bg1"/>
                </a:solidFill>
                <a:cs typeface="Calibri"/>
              </a:rPr>
              <a:t>Uma plataforma de </a:t>
            </a:r>
            <a:r>
              <a:rPr lang="pt-BR" sz="3200" err="1">
                <a:solidFill>
                  <a:schemeClr val="bg1"/>
                </a:solidFill>
                <a:cs typeface="Calibri"/>
              </a:rPr>
              <a:t>vídeo-aulas</a:t>
            </a:r>
            <a:r>
              <a:rPr lang="pt-BR" sz="3200">
                <a:solidFill>
                  <a:schemeClr val="bg1"/>
                </a:solidFill>
                <a:cs typeface="Calibri"/>
              </a:rPr>
              <a:t> curtas e objetivas. E também com possibilidade de aluguel de instrumentos para aqueles que não podem pagar um novo. </a:t>
            </a:r>
          </a:p>
          <a:p>
            <a:endParaRPr lang="pt-BR">
              <a:solidFill>
                <a:srgbClr val="000000"/>
              </a:solidFill>
              <a:cs typeface="Calibri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DBF0C525-BA4E-8804-4D06-5C09A097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060" y="857363"/>
            <a:ext cx="2915729" cy="4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4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D08B8-1AAC-431F-F576-C4409893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502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1"/>
                </a:solidFill>
                <a:cs typeface="Calibri Light"/>
              </a:rPr>
              <a:t>Tela Inicial :  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36135B-76F6-0EF1-8246-BDA5C4B251F1}"/>
              </a:ext>
            </a:extLst>
          </p:cNvPr>
          <p:cNvSpPr txBox="1"/>
          <p:nvPr/>
        </p:nvSpPr>
        <p:spPr>
          <a:xfrm>
            <a:off x="843576" y="1917501"/>
            <a:ext cx="1023730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000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endParaRPr lang="pt-BR" sz="3200">
              <a:solidFill>
                <a:schemeClr val="bg1"/>
              </a:solidFill>
              <a:cs typeface="Calibri"/>
            </a:endParaRPr>
          </a:p>
          <a:p>
            <a:endParaRPr lang="pt-BR" sz="2000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0E0D6B9-40C6-87C9-9375-EE40D6081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pt-BR">
              <a:cs typeface="Calibri" panose="020F0502020204030204"/>
            </a:endParaRPr>
          </a:p>
          <a:p>
            <a:endParaRPr lang="pt-BR">
              <a:solidFill>
                <a:srgbClr val="000000"/>
              </a:solidFill>
              <a:cs typeface="Calibri"/>
            </a:endParaRPr>
          </a:p>
        </p:txBody>
      </p:sp>
      <p:pic>
        <p:nvPicPr>
          <p:cNvPr id="3" name="Imagem 5" descr="Tela de computador com página de internet informando algo&#10;&#10;Descrição gerada automaticamente">
            <a:extLst>
              <a:ext uri="{FF2B5EF4-FFF2-40B4-BE49-F238E27FC236}">
                <a16:creationId xmlns:a16="http://schemas.microsoft.com/office/drawing/2014/main" id="{829180EB-65D7-1622-1855-7D3520C0D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3" y="1375219"/>
            <a:ext cx="10722634" cy="52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96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D08B8-1AAC-431F-F576-C4409893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502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1"/>
                </a:solidFill>
                <a:cs typeface="Calibri Light"/>
              </a:rPr>
              <a:t>Temos a aula perfeita para você :  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36135B-76F6-0EF1-8246-BDA5C4B251F1}"/>
              </a:ext>
            </a:extLst>
          </p:cNvPr>
          <p:cNvSpPr txBox="1"/>
          <p:nvPr/>
        </p:nvSpPr>
        <p:spPr>
          <a:xfrm>
            <a:off x="843576" y="1917501"/>
            <a:ext cx="1023730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000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endParaRPr lang="pt-BR" sz="3200">
              <a:solidFill>
                <a:schemeClr val="bg1"/>
              </a:solidFill>
              <a:cs typeface="Calibri"/>
            </a:endParaRPr>
          </a:p>
          <a:p>
            <a:endParaRPr lang="pt-BR" sz="2000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0E0D6B9-40C6-87C9-9375-EE40D6081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pt-BR">
              <a:cs typeface="Calibri" panose="020F0502020204030204"/>
            </a:endParaRPr>
          </a:p>
          <a:p>
            <a:endParaRPr lang="pt-BR">
              <a:solidFill>
                <a:srgbClr val="000000"/>
              </a:solidFill>
              <a:cs typeface="Calibri"/>
            </a:endParaRPr>
          </a:p>
        </p:txBody>
      </p:sp>
      <p:pic>
        <p:nvPicPr>
          <p:cNvPr id="5" name="Imagem 5" descr="Pessoas com violão&#10;&#10;Descrição gerada automaticamente">
            <a:extLst>
              <a:ext uri="{FF2B5EF4-FFF2-40B4-BE49-F238E27FC236}">
                <a16:creationId xmlns:a16="http://schemas.microsoft.com/office/drawing/2014/main" id="{F5DF406A-F740-BD71-6EC6-7B41C02E2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94" y="2206766"/>
            <a:ext cx="9112369" cy="386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04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D08B8-1AAC-431F-F576-C4409893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502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1"/>
                </a:solidFill>
                <a:cs typeface="Calibri Light"/>
              </a:rPr>
              <a:t>Exemplo de </a:t>
            </a:r>
            <a:r>
              <a:rPr lang="pt-BR" b="1" err="1">
                <a:solidFill>
                  <a:schemeClr val="bg1"/>
                </a:solidFill>
                <a:cs typeface="Calibri Light"/>
              </a:rPr>
              <a:t>vídeo-aulas</a:t>
            </a:r>
            <a:r>
              <a:rPr lang="pt-BR" b="1">
                <a:solidFill>
                  <a:schemeClr val="bg1"/>
                </a:solidFill>
                <a:cs typeface="Calibri Light"/>
              </a:rPr>
              <a:t> :  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36135B-76F6-0EF1-8246-BDA5C4B251F1}"/>
              </a:ext>
            </a:extLst>
          </p:cNvPr>
          <p:cNvSpPr txBox="1"/>
          <p:nvPr/>
        </p:nvSpPr>
        <p:spPr>
          <a:xfrm>
            <a:off x="843576" y="1917501"/>
            <a:ext cx="1023730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000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endParaRPr lang="pt-BR" sz="3200">
              <a:solidFill>
                <a:schemeClr val="bg1"/>
              </a:solidFill>
              <a:cs typeface="Calibri"/>
            </a:endParaRPr>
          </a:p>
          <a:p>
            <a:endParaRPr lang="pt-BR" sz="2000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0E0D6B9-40C6-87C9-9375-EE40D6081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pt-BR">
              <a:cs typeface="Calibri" panose="020F0502020204030204"/>
            </a:endParaRPr>
          </a:p>
          <a:p>
            <a:endParaRPr lang="pt-BR">
              <a:solidFill>
                <a:srgbClr val="000000"/>
              </a:solidFill>
              <a:cs typeface="Calibri"/>
            </a:endParaRPr>
          </a:p>
        </p:txBody>
      </p:sp>
      <p:pic>
        <p:nvPicPr>
          <p:cNvPr id="3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8533CB0-6EBC-C6AF-74D5-42910005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09" y="1613564"/>
            <a:ext cx="9687463" cy="493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743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4" baseType="lpstr">
      <vt:lpstr>Tema do Office</vt:lpstr>
      <vt:lpstr>Apresentação do PowerPoint</vt:lpstr>
      <vt:lpstr>Laura: </vt:lpstr>
      <vt:lpstr>Problemas enfrentados por ela : </vt:lpstr>
      <vt:lpstr>Publico -Alvo : </vt:lpstr>
      <vt:lpstr>Um estudo feito pela Microsoft aponta : </vt:lpstr>
      <vt:lpstr>Pensando nisso criamos o :  </vt:lpstr>
      <vt:lpstr>Tela Inicial :  </vt:lpstr>
      <vt:lpstr>Temos a aula perfeita para você :  </vt:lpstr>
      <vt:lpstr>Exemplo de vídeo-aulas :  </vt:lpstr>
      <vt:lpstr>Metodologia :  </vt:lpstr>
      <vt:lpstr>  Onde estamos e novos passos : 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18</cp:revision>
  <dcterms:created xsi:type="dcterms:W3CDTF">2023-06-29T23:53:15Z</dcterms:created>
  <dcterms:modified xsi:type="dcterms:W3CDTF">2023-07-02T22:17:56Z</dcterms:modified>
</cp:coreProperties>
</file>